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sldIdLst>
    <p:sldId id="273" r:id="rId6"/>
    <p:sldId id="274" r:id="rId7"/>
    <p:sldId id="269" r:id="rId8"/>
    <p:sldId id="271" r:id="rId9"/>
    <p:sldId id="277" r:id="rId10"/>
    <p:sldId id="257" r:id="rId11"/>
    <p:sldId id="260" r:id="rId12"/>
    <p:sldId id="278" r:id="rId13"/>
    <p:sldId id="261" r:id="rId14"/>
    <p:sldId id="275" r:id="rId15"/>
    <p:sldId id="276" r:id="rId16"/>
    <p:sldId id="265" r:id="rId17"/>
    <p:sldId id="266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8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D8588D-19E6-B63E-7A74-22C949E3649E}" v="707" dt="2022-05-02T14:26:03.433"/>
    <p1510:client id="{144ECC90-6F5C-251C-1A6A-5FA70BC4E3ED}" v="6" dt="2022-05-03T07:46:15.213"/>
    <p1510:client id="{15598E30-6DD1-4179-5A5E-C5D74BED3EC3}" v="104" dt="2022-06-08T14:50:34.400"/>
    <p1510:client id="{15A0E2BB-D739-04C3-0C18-334080A503DD}" v="643" dt="2022-05-02T19:45:23.863"/>
    <p1510:client id="{3F21C384-D22D-418D-0A01-401BE7A92122}" v="1005" dt="2022-06-13T20:40:15.253"/>
    <p1510:client id="{406E20D5-0A19-DC47-22ED-0E25608437A3}" v="9" dt="2022-05-02T20:14:19.149"/>
    <p1510:client id="{6A618A84-EE84-3C73-137B-C2B2CA21971E}" v="56" dt="2022-05-02T18:33:55.450"/>
    <p1510:client id="{885F7340-DBE7-2ED1-C577-C1EAA39678E6}" v="81" dt="2022-05-02T17:46:50.296"/>
    <p1510:client id="{A53861A9-D61D-4E2E-967B-454DD6615B51}" v="339" dt="2022-05-10T06:34:38.568"/>
    <p1510:client id="{BCFCC491-3B7F-3983-827F-80F7AA2E1151}" v="4" dt="2022-05-02T19:41:47.061"/>
    <p1510:client id="{BDAC9A98-C042-0EE6-6D2C-D1F2781752BC}" v="2" dt="2022-05-02T20:14:37.286"/>
    <p1510:client id="{C666A63C-CDF6-BDC5-9170-E6CF9707DB39}" v="15" dt="2022-06-13T07:18:04.044"/>
    <p1510:client id="{D2E98FF3-A51A-3ADC-49F0-A74E393E5278}" v="363" dt="2022-05-02T17:43:47.387"/>
    <p1510:client id="{D8AB3BE4-FFF1-5CD6-13A1-A4F503905238}" v="74" dt="2022-05-02T13:53:37.211"/>
    <p1510:client id="{EC9E7DDD-120E-4066-B75E-0B59AF6D3350}" v="1" dt="2022-06-09T13:31:26.2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 Roger DELGADO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491181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 Roger DELGADO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787210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 Roger DELGADO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177510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 Léo FILSNOEL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491181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 Léo FILSNOEL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795644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 Léo FILSNOEL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923455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 Léo FILSNOEL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32232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 Léo FILSNOEL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866596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 Léo FILSNOEL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54097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 Léo FILSNOEL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01302"/>
      </p:ext>
    </p:extLst>
  </p:cSld>
  <p:clrMapOvr>
    <a:masterClrMapping/>
  </p:clrMapOvr>
  <p:hf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 Léo FILSNOEL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407263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 Roger DELGADO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795644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 Léo FILSNOEL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0903340"/>
      </p:ext>
    </p:extLst>
  </p:cSld>
  <p:clrMapOvr>
    <a:masterClrMapping/>
  </p:clrMapOvr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 Léo FILSNOEL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787210"/>
      </p:ext>
    </p:extLst>
  </p:cSld>
  <p:clrMapOvr>
    <a:masterClrMapping/>
  </p:clrMapOvr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 Léo FILSNOEL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177510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 Roger DELGADO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923455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 Roger DELGADO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32232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 Roger DELGADO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866596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 Roger DELGADO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54097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 Roger DELGADO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01302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 Roger DELGADO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407263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BTS SNIR - Roger DELGADO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0903340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BTS SNIR - Roger DELGADO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12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41B0-F4D5-4460-BCAD-F7E2B41A8257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BTS SNIR - Léo FILSNOEL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12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1">
            <a:extLst>
              <a:ext uri="{FF2B5EF4-FFF2-40B4-BE49-F238E27FC236}">
                <a16:creationId xmlns:a16="http://schemas.microsoft.com/office/drawing/2014/main" id="{69FFEA67-8856-7881-CD05-A9A1098BA167}"/>
              </a:ext>
            </a:extLst>
          </p:cNvPr>
          <p:cNvSpPr txBox="1"/>
          <p:nvPr/>
        </p:nvSpPr>
        <p:spPr>
          <a:xfrm>
            <a:off x="2847731" y="378720"/>
            <a:ext cx="6490025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b="1">
                <a:latin typeface="Poppins"/>
                <a:ea typeface="+mn-lt"/>
                <a:cs typeface="+mn-lt"/>
              </a:rPr>
              <a:t>Surveillance Niveau Sonore</a:t>
            </a:r>
            <a:endParaRPr lang="fr-FR" b="1" err="1">
              <a:latin typeface="Poppins"/>
            </a:endParaRPr>
          </a:p>
        </p:txBody>
      </p:sp>
      <p:sp>
        <p:nvSpPr>
          <p:cNvPr id="7" name="ZoneTexte 2">
            <a:extLst>
              <a:ext uri="{FF2B5EF4-FFF2-40B4-BE49-F238E27FC236}">
                <a16:creationId xmlns:a16="http://schemas.microsoft.com/office/drawing/2014/main" id="{BB3E33CA-82E4-4A81-D678-7C31455AC11F}"/>
              </a:ext>
            </a:extLst>
          </p:cNvPr>
          <p:cNvSpPr txBox="1"/>
          <p:nvPr/>
        </p:nvSpPr>
        <p:spPr>
          <a:xfrm>
            <a:off x="4070350" y="838199"/>
            <a:ext cx="4051300" cy="33855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>
                <a:solidFill>
                  <a:srgbClr val="3498DB"/>
                </a:solidFill>
                <a:latin typeface="Poppins"/>
                <a:ea typeface="+mn-lt"/>
                <a:cs typeface="+mn-lt"/>
              </a:rPr>
              <a:t>Partie Commune</a:t>
            </a:r>
            <a:endParaRPr lang="fr-FR" sz="1600" b="1">
              <a:solidFill>
                <a:srgbClr val="3498DB"/>
              </a:solidFill>
              <a:latin typeface="Poppins"/>
              <a:cs typeface="Poppins"/>
            </a:endParaRP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141F8089-DC51-11F9-46A4-0BB121B0F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</a:t>
            </a:fld>
            <a:endParaRPr lang="fr-FR"/>
          </a:p>
        </p:txBody>
      </p:sp>
      <p:sp>
        <p:nvSpPr>
          <p:cNvPr id="8" name="Espace réservé du pied de page 3">
            <a:extLst>
              <a:ext uri="{FF2B5EF4-FFF2-40B4-BE49-F238E27FC236}">
                <a16:creationId xmlns:a16="http://schemas.microsoft.com/office/drawing/2014/main" id="{727A92C5-9B7C-E5E0-554E-1E6DD9B8F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>
                <a:latin typeface="Poppins"/>
                <a:cs typeface="Poppins"/>
              </a:rPr>
              <a:t>BTS SNIR - Roger DELGADO</a:t>
            </a:r>
          </a:p>
        </p:txBody>
      </p:sp>
      <p:pic>
        <p:nvPicPr>
          <p:cNvPr id="16" name="Graphique 16">
            <a:extLst>
              <a:ext uri="{FF2B5EF4-FFF2-40B4-BE49-F238E27FC236}">
                <a16:creationId xmlns:a16="http://schemas.microsoft.com/office/drawing/2014/main" id="{E83D45D3-E664-3B28-3257-0192F3F2A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53558" y="2433842"/>
            <a:ext cx="2478373" cy="199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76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4569AC-DB55-36C3-9E5B-E9ED5BC04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latin typeface="Poppins"/>
                <a:ea typeface="+mn-lt"/>
                <a:cs typeface="+mn-lt"/>
              </a:rPr>
              <a:t>BTS SNIR - Roger DELGADO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ACBF158-F31C-0928-CA42-821151DCE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10</a:t>
            </a:fld>
            <a:endParaRPr lang="fr-FR"/>
          </a:p>
        </p:txBody>
      </p:sp>
      <p:sp>
        <p:nvSpPr>
          <p:cNvPr id="6" name="ZoneTexte 1">
            <a:extLst>
              <a:ext uri="{FF2B5EF4-FFF2-40B4-BE49-F238E27FC236}">
                <a16:creationId xmlns:a16="http://schemas.microsoft.com/office/drawing/2014/main" id="{7DF5EB9D-0D5A-F1BC-BCA8-5FCF9D56D6A2}"/>
              </a:ext>
            </a:extLst>
          </p:cNvPr>
          <p:cNvSpPr txBox="1"/>
          <p:nvPr/>
        </p:nvSpPr>
        <p:spPr>
          <a:xfrm>
            <a:off x="1120006" y="1695170"/>
            <a:ext cx="27432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latin typeface="Poppins"/>
                <a:cs typeface="Poppins"/>
              </a:rPr>
              <a:t>Web Service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FC36F49-8F81-9C6F-3913-107439FB3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fr-FR" sz="2000">
                <a:latin typeface="Poppins"/>
                <a:cs typeface="Calibri Light"/>
              </a:rPr>
              <a:t>3. </a:t>
            </a:r>
            <a:r>
              <a:rPr lang="fr-FR" sz="2000">
                <a:latin typeface="Poppins"/>
                <a:cs typeface="Poppins"/>
              </a:rPr>
              <a:t>Technologies utilisées</a:t>
            </a:r>
            <a:endParaRPr lang="fr-FR" sz="2000">
              <a:latin typeface="Poppins"/>
            </a:endParaRPr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6B780745-8E04-7273-32AF-8C58E06B0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407" y="1312484"/>
            <a:ext cx="9578788" cy="4229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978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1CA29B8-3DD1-A7CC-3F07-C92B1959B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11</a:t>
            </a:fld>
            <a:endParaRPr lang="fr-FR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6E64A519-EC0A-2D50-E827-8D71BE30C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fr-FR" sz="2000">
                <a:latin typeface="Poppins"/>
                <a:cs typeface="Calibri Light"/>
              </a:rPr>
              <a:t>4. </a:t>
            </a:r>
            <a:r>
              <a:rPr lang="fr-FR" sz="2000">
                <a:latin typeface="Poppins"/>
                <a:cs typeface="Poppins"/>
              </a:rPr>
              <a:t>Architecture</a:t>
            </a:r>
            <a:endParaRPr lang="fr-FR" sz="2000">
              <a:latin typeface="Poppins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AB99369-6750-7A29-F69D-76A1DB165DC5}"/>
              </a:ext>
            </a:extLst>
          </p:cNvPr>
          <p:cNvSpPr txBox="1"/>
          <p:nvPr/>
        </p:nvSpPr>
        <p:spPr>
          <a:xfrm>
            <a:off x="3531790" y="387350"/>
            <a:ext cx="5116512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500" b="1" dirty="0"/>
              <a:t>MVVM ( M</a:t>
            </a:r>
            <a:r>
              <a:rPr lang="fr-FR" sz="2500" dirty="0"/>
              <a:t>odel</a:t>
            </a:r>
            <a:r>
              <a:rPr lang="fr-FR" sz="2500" b="1" dirty="0"/>
              <a:t> </a:t>
            </a:r>
            <a:r>
              <a:rPr lang="fr-FR" sz="2500" b="1" dirty="0" err="1"/>
              <a:t>V</a:t>
            </a:r>
            <a:r>
              <a:rPr lang="fr-FR" sz="2500" dirty="0" err="1"/>
              <a:t>iew</a:t>
            </a:r>
            <a:r>
              <a:rPr lang="fr-FR" sz="2500" b="1" dirty="0"/>
              <a:t> </a:t>
            </a:r>
            <a:r>
              <a:rPr lang="fr-FR" sz="2500" b="1" dirty="0" err="1"/>
              <a:t>V</a:t>
            </a:r>
            <a:r>
              <a:rPr lang="fr-FR" sz="2500" dirty="0" err="1"/>
              <a:t>iew</a:t>
            </a:r>
            <a:r>
              <a:rPr lang="fr-FR" sz="2500" b="1" dirty="0" err="1"/>
              <a:t>M</a:t>
            </a:r>
            <a:r>
              <a:rPr lang="fr-FR" sz="2500" dirty="0" err="1"/>
              <a:t>odel</a:t>
            </a:r>
            <a:r>
              <a:rPr lang="fr-FR" sz="2500" b="1" dirty="0"/>
              <a:t> )</a:t>
            </a:r>
            <a:endParaRPr lang="fr-FR" sz="2500" b="1">
              <a:ea typeface="Calibri"/>
              <a:cs typeface="Calibri"/>
            </a:endParaRPr>
          </a:p>
        </p:txBody>
      </p:sp>
      <p:pic>
        <p:nvPicPr>
          <p:cNvPr id="17" name="Image 17">
            <a:extLst>
              <a:ext uri="{FF2B5EF4-FFF2-40B4-BE49-F238E27FC236}">
                <a16:creationId xmlns:a16="http://schemas.microsoft.com/office/drawing/2014/main" id="{B8774A1C-8D1E-8E0E-7A6E-DCF4F95F76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65065"/>
            <a:ext cx="10515600" cy="3529457"/>
          </a:xfrm>
        </p:spPr>
      </p:pic>
      <p:sp>
        <p:nvSpPr>
          <p:cNvPr id="2" name="Espace réservé du pied de page 3">
            <a:extLst>
              <a:ext uri="{FF2B5EF4-FFF2-40B4-BE49-F238E27FC236}">
                <a16:creationId xmlns:a16="http://schemas.microsoft.com/office/drawing/2014/main" id="{DED25A29-4FF2-4CA9-6EA1-ED6447563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>
                <a:latin typeface="Poppins"/>
                <a:cs typeface="Poppins"/>
              </a:rPr>
              <a:t>BTS SNIR - Roger DELGADO</a:t>
            </a:r>
          </a:p>
        </p:txBody>
      </p:sp>
    </p:spTree>
    <p:extLst>
      <p:ext uri="{BB962C8B-B14F-4D97-AF65-F5344CB8AC3E}">
        <p14:creationId xmlns:p14="http://schemas.microsoft.com/office/powerpoint/2010/main" val="2411231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3E52F6-5390-70C0-0E95-705781975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606" y="-9922"/>
            <a:ext cx="10515600" cy="1325563"/>
          </a:xfrm>
        </p:spPr>
        <p:txBody>
          <a:bodyPr>
            <a:normAutofit/>
          </a:bodyPr>
          <a:lstStyle/>
          <a:p>
            <a:r>
              <a:rPr lang="fr-FR" sz="2000">
                <a:latin typeface="Poppins"/>
                <a:cs typeface="Calibri Light"/>
              </a:rPr>
              <a:t>5. </a:t>
            </a:r>
            <a:r>
              <a:rPr lang="fr-FR" sz="2000">
                <a:latin typeface="Poppins"/>
                <a:cs typeface="Poppins"/>
              </a:rPr>
              <a:t>Exemple partie technique spécifique </a:t>
            </a:r>
            <a:endParaRPr lang="fr-FR" sz="2000">
              <a:latin typeface="Poppins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B38426-E42D-4D75-8EE9-CC9140198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>
                <a:latin typeface="Poppins"/>
                <a:cs typeface="Poppins"/>
              </a:rPr>
              <a:t>BTS SNIR - Roger DELGADO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7384C73-4B3C-BB3B-6BCA-7A163A99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12</a:t>
            </a:fld>
            <a:endParaRPr lang="fr-FR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80FA7300-4A46-A665-D8C9-41FF4E43DFD8}"/>
              </a:ext>
            </a:extLst>
          </p:cNvPr>
          <p:cNvSpPr txBox="1">
            <a:spLocks/>
          </p:cNvSpPr>
          <p:nvPr/>
        </p:nvSpPr>
        <p:spPr>
          <a:xfrm>
            <a:off x="1252537" y="654447"/>
            <a:ext cx="10515600" cy="730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/>
                <a:cs typeface="Calibri Light"/>
              </a:rPr>
              <a:t>5.1. </a:t>
            </a:r>
            <a:r>
              <a:rPr lang="fr-F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/>
                <a:ea typeface="+mj-lt"/>
                <a:cs typeface="+mj-lt"/>
              </a:rPr>
              <a:t>Communication avec le service web</a:t>
            </a:r>
            <a:endParaRPr lang="fr-FR" sz="1600" dirty="0">
              <a:solidFill>
                <a:schemeClr val="tx1">
                  <a:lumMod val="50000"/>
                  <a:lumOff val="50000"/>
                </a:schemeClr>
              </a:solidFill>
              <a:latin typeface="Poppins"/>
              <a:cs typeface="Poppins"/>
            </a:endParaRPr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2525C7D5-584A-D8E5-0A77-990C2A267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9549" y="1775391"/>
            <a:ext cx="6415164" cy="4025601"/>
          </a:xfrm>
          <a:prstGeom prst="rect">
            <a:avLst/>
          </a:prstGeom>
        </p:spPr>
      </p:pic>
      <p:pic>
        <p:nvPicPr>
          <p:cNvPr id="8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E84795CC-D492-4547-E142-7056C0BC4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28" y="1314481"/>
            <a:ext cx="2305721" cy="4950618"/>
          </a:xfrm>
          <a:prstGeom prst="rect">
            <a:avLst/>
          </a:prstGeom>
        </p:spPr>
      </p:pic>
      <p:pic>
        <p:nvPicPr>
          <p:cNvPr id="10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EF714845-91A9-9F7B-F231-E3BA862EED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8691" y="2128392"/>
            <a:ext cx="2743200" cy="337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874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3E52F6-5390-70C0-0E95-705781975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000">
                <a:latin typeface="Poppins"/>
                <a:cs typeface="Calibri Light"/>
              </a:rPr>
              <a:t>6. </a:t>
            </a:r>
            <a:r>
              <a:rPr lang="fr-FR" sz="2000">
                <a:latin typeface="Poppins"/>
                <a:cs typeface="Poppins"/>
              </a:rPr>
              <a:t>Conclusion</a:t>
            </a:r>
            <a:endParaRPr lang="fr-FR" sz="2000">
              <a:latin typeface="Poppins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B38426-E42D-4D75-8EE9-CC9140198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>
                <a:latin typeface="Poppins"/>
                <a:cs typeface="Poppins"/>
              </a:rPr>
              <a:t>BTS SNIR - Roger DELGADO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7384C73-4B3C-BB3B-6BCA-7A163A99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13</a:t>
            </a:fld>
            <a:endParaRPr lang="fr-FR"/>
          </a:p>
        </p:txBody>
      </p:sp>
      <p:pic>
        <p:nvPicPr>
          <p:cNvPr id="23" name="Image 15">
            <a:extLst>
              <a:ext uri="{FF2B5EF4-FFF2-40B4-BE49-F238E27FC236}">
                <a16:creationId xmlns:a16="http://schemas.microsoft.com/office/drawing/2014/main" id="{0F891A62-D619-C311-15E7-4D9C7D546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900" y="2263028"/>
            <a:ext cx="313920" cy="30089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E1DF008C-B54E-AA40-217D-3B1D21BD2916}"/>
              </a:ext>
            </a:extLst>
          </p:cNvPr>
          <p:cNvSpPr txBox="1"/>
          <p:nvPr/>
        </p:nvSpPr>
        <p:spPr>
          <a:xfrm>
            <a:off x="1766568" y="1655787"/>
            <a:ext cx="73673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 dirty="0">
                <a:latin typeface="Poppins"/>
                <a:cs typeface="Poppins"/>
              </a:rPr>
              <a:t>Toutes les fonctionnalités demandées sont terminées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6A7B348-A7B0-FAF5-7DE6-A0174B33A64E}"/>
              </a:ext>
            </a:extLst>
          </p:cNvPr>
          <p:cNvSpPr txBox="1"/>
          <p:nvPr/>
        </p:nvSpPr>
        <p:spPr>
          <a:xfrm>
            <a:off x="2661733" y="2262428"/>
            <a:ext cx="73673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 dirty="0">
                <a:latin typeface="Poppins"/>
                <a:cs typeface="Poppins"/>
              </a:rPr>
              <a:t>Authentification</a:t>
            </a:r>
            <a:endParaRPr lang="fr-FR" dirty="0"/>
          </a:p>
        </p:txBody>
      </p:sp>
      <p:pic>
        <p:nvPicPr>
          <p:cNvPr id="10" name="Image 15">
            <a:extLst>
              <a:ext uri="{FF2B5EF4-FFF2-40B4-BE49-F238E27FC236}">
                <a16:creationId xmlns:a16="http://schemas.microsoft.com/office/drawing/2014/main" id="{02E4F09F-5A07-DFAB-90BD-2A530B28D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696" y="2721707"/>
            <a:ext cx="313920" cy="30089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ADD02493-4607-26B7-8B22-CB4BA1FDCA79}"/>
              </a:ext>
            </a:extLst>
          </p:cNvPr>
          <p:cNvSpPr txBox="1"/>
          <p:nvPr/>
        </p:nvSpPr>
        <p:spPr>
          <a:xfrm>
            <a:off x="2676529" y="2721107"/>
            <a:ext cx="73673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 dirty="0">
                <a:latin typeface="Poppins"/>
                <a:cs typeface="Poppins"/>
              </a:rPr>
              <a:t>Gestion du profil</a:t>
            </a:r>
          </a:p>
        </p:txBody>
      </p:sp>
      <p:pic>
        <p:nvPicPr>
          <p:cNvPr id="12" name="Image 15">
            <a:extLst>
              <a:ext uri="{FF2B5EF4-FFF2-40B4-BE49-F238E27FC236}">
                <a16:creationId xmlns:a16="http://schemas.microsoft.com/office/drawing/2014/main" id="{EEFD4FC5-F1B3-DC56-85ED-A69106B8E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7705" y="3195183"/>
            <a:ext cx="232542" cy="22691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25C55FA3-8322-752D-E7E7-5738E41BBFFB}"/>
              </a:ext>
            </a:extLst>
          </p:cNvPr>
          <p:cNvSpPr txBox="1"/>
          <p:nvPr/>
        </p:nvSpPr>
        <p:spPr>
          <a:xfrm>
            <a:off x="3334956" y="3157593"/>
            <a:ext cx="736730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400" dirty="0">
                <a:latin typeface="Poppins"/>
                <a:cs typeface="Poppins"/>
              </a:rPr>
              <a:t>Visualisation des informations du profil</a:t>
            </a:r>
            <a:endParaRPr lang="fr-FR" sz="1400" dirty="0"/>
          </a:p>
        </p:txBody>
      </p:sp>
      <p:pic>
        <p:nvPicPr>
          <p:cNvPr id="14" name="Image 15">
            <a:extLst>
              <a:ext uri="{FF2B5EF4-FFF2-40B4-BE49-F238E27FC236}">
                <a16:creationId xmlns:a16="http://schemas.microsoft.com/office/drawing/2014/main" id="{31B69034-8C71-0FCD-58CF-4ABD1AA99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899" y="3609474"/>
            <a:ext cx="232542" cy="226915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7E4EC2FD-C4C8-A700-5E8B-BF6FF4042F62}"/>
              </a:ext>
            </a:extLst>
          </p:cNvPr>
          <p:cNvSpPr txBox="1"/>
          <p:nvPr/>
        </p:nvSpPr>
        <p:spPr>
          <a:xfrm>
            <a:off x="3357150" y="3571884"/>
            <a:ext cx="736730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400" dirty="0">
                <a:latin typeface="Poppins"/>
                <a:cs typeface="Poppins"/>
              </a:rPr>
              <a:t>Modification du mot de passe</a:t>
            </a:r>
            <a:endParaRPr lang="fr-FR" sz="1400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D91C72BC-3EC3-C05C-C00B-55AB4D834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269" y="4445455"/>
            <a:ext cx="313920" cy="300895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19B3A1EF-8BB0-87C2-6545-6227BF2E14CD}"/>
              </a:ext>
            </a:extLst>
          </p:cNvPr>
          <p:cNvSpPr txBox="1"/>
          <p:nvPr/>
        </p:nvSpPr>
        <p:spPr>
          <a:xfrm>
            <a:off x="2780102" y="4444855"/>
            <a:ext cx="73673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 dirty="0">
                <a:latin typeface="Poppins"/>
                <a:cs typeface="Poppins"/>
              </a:rPr>
              <a:t>Réglages des paliers de niveau sonore</a:t>
            </a:r>
            <a:endParaRPr lang="fr-FR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86842A4B-2C14-8254-85EC-46BA63DCF5B7}"/>
              </a:ext>
            </a:extLst>
          </p:cNvPr>
          <p:cNvSpPr txBox="1"/>
          <p:nvPr/>
        </p:nvSpPr>
        <p:spPr>
          <a:xfrm>
            <a:off x="1766568" y="5088486"/>
            <a:ext cx="73673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 dirty="0">
                <a:latin typeface="Poppins"/>
                <a:cs typeface="Poppins"/>
              </a:rPr>
              <a:t>Perspective d'évolution :</a:t>
            </a:r>
          </a:p>
        </p:txBody>
      </p:sp>
      <p:pic>
        <p:nvPicPr>
          <p:cNvPr id="3" name="Image 5">
            <a:extLst>
              <a:ext uri="{FF2B5EF4-FFF2-40B4-BE49-F238E27FC236}">
                <a16:creationId xmlns:a16="http://schemas.microsoft.com/office/drawing/2014/main" id="{72FE30A4-C87A-1E8D-4ADE-64863A8D9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205" y="5578876"/>
            <a:ext cx="316638" cy="338832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0FC1F825-8CEF-9EB2-8CA5-A54087D768C6}"/>
              </a:ext>
            </a:extLst>
          </p:cNvPr>
          <p:cNvSpPr txBox="1"/>
          <p:nvPr/>
        </p:nvSpPr>
        <p:spPr>
          <a:xfrm>
            <a:off x="2780102" y="5576758"/>
            <a:ext cx="73673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 dirty="0">
                <a:latin typeface="Poppins"/>
                <a:cs typeface="Poppins"/>
              </a:rPr>
              <a:t>Visualisation de l'historique des niveaux sonores</a:t>
            </a:r>
            <a:endParaRPr lang="fr-FR" dirty="0"/>
          </a:p>
        </p:txBody>
      </p:sp>
      <p:pic>
        <p:nvPicPr>
          <p:cNvPr id="21" name="Image 15">
            <a:extLst>
              <a:ext uri="{FF2B5EF4-FFF2-40B4-BE49-F238E27FC236}">
                <a16:creationId xmlns:a16="http://schemas.microsoft.com/office/drawing/2014/main" id="{BF975919-DCA3-279D-B9E3-AE3EA7EF5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2093" y="4023765"/>
            <a:ext cx="232542" cy="226915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69FAB55A-DCA1-C520-7B05-7C38FD57A84D}"/>
              </a:ext>
            </a:extLst>
          </p:cNvPr>
          <p:cNvSpPr txBox="1"/>
          <p:nvPr/>
        </p:nvSpPr>
        <p:spPr>
          <a:xfrm>
            <a:off x="3379344" y="3986175"/>
            <a:ext cx="736730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400" dirty="0">
                <a:latin typeface="Poppins"/>
                <a:cs typeface="Poppins"/>
              </a:rPr>
              <a:t>Prise en compte des droits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7436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99F736E-DCFB-AC15-5337-B79ECC52A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2</a:t>
            </a:fld>
            <a:endParaRPr lang="fr-FR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485EB1E6-2065-69CA-71D0-DB870DDC5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859" y="-154420"/>
            <a:ext cx="10515600" cy="1325563"/>
          </a:xfrm>
        </p:spPr>
        <p:txBody>
          <a:bodyPr>
            <a:normAutofit/>
          </a:bodyPr>
          <a:lstStyle/>
          <a:p>
            <a:r>
              <a:rPr lang="fr-FR" sz="2000">
                <a:latin typeface="Poppins"/>
                <a:ea typeface="Calibri Light"/>
                <a:cs typeface="Calibri Light"/>
              </a:rPr>
              <a:t>Sommaire</a:t>
            </a:r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9E9AFF6-E74D-4A04-3A4A-B72FC83BDF5B}"/>
              </a:ext>
            </a:extLst>
          </p:cNvPr>
          <p:cNvSpPr txBox="1"/>
          <p:nvPr/>
        </p:nvSpPr>
        <p:spPr>
          <a:xfrm>
            <a:off x="1494351" y="625502"/>
            <a:ext cx="6146222" cy="58477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fr-FR" dirty="0">
                <a:latin typeface="Poppins"/>
                <a:cs typeface="Calibri"/>
              </a:rPr>
              <a:t>Partie Commune</a:t>
            </a:r>
          </a:p>
          <a:p>
            <a:pPr marL="800100" lvl="1" indent="-342900">
              <a:lnSpc>
                <a:spcPct val="200000"/>
              </a:lnSpc>
              <a:buAutoNum type="arabicPeriod"/>
            </a:pPr>
            <a:r>
              <a:rPr lang="fr-FR" dirty="0">
                <a:ea typeface="+mn-lt"/>
                <a:cs typeface="+mn-lt"/>
              </a:rPr>
              <a:t>Use Case du Projet</a:t>
            </a:r>
          </a:p>
          <a:p>
            <a:pPr marL="800100" lvl="1" indent="-342900">
              <a:lnSpc>
                <a:spcPct val="200000"/>
              </a:lnSpc>
              <a:buAutoNum type="arabicPeriod"/>
            </a:pPr>
            <a:r>
              <a:rPr lang="fr-FR" sz="1500" dirty="0">
                <a:latin typeface="Poppins"/>
                <a:ea typeface="+mn-lt"/>
                <a:cs typeface="+mn-lt"/>
              </a:rPr>
              <a:t>Présentation du Projet Global</a:t>
            </a:r>
          </a:p>
          <a:p>
            <a:pPr marL="800100" lvl="1" indent="-342900">
              <a:lnSpc>
                <a:spcPct val="200000"/>
              </a:lnSpc>
              <a:buAutoNum type="arabicPeriod"/>
            </a:pPr>
            <a:r>
              <a:rPr lang="fr-FR" sz="1500" dirty="0">
                <a:latin typeface="Poppins"/>
                <a:cs typeface="Calibri"/>
              </a:rPr>
              <a:t>Partie physique commune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fr-FR" dirty="0">
                <a:latin typeface="Poppins"/>
                <a:cs typeface="Calibri"/>
              </a:rPr>
              <a:t>Partie Supervision Smartphone</a:t>
            </a:r>
          </a:p>
          <a:p>
            <a:pPr marL="800100" lvl="1" indent="-342900">
              <a:lnSpc>
                <a:spcPct val="200000"/>
              </a:lnSpc>
              <a:buAutoNum type="arabicPeriod"/>
            </a:pPr>
            <a:r>
              <a:rPr lang="fr-FR" sz="1500" dirty="0">
                <a:latin typeface="Poppins"/>
                <a:cs typeface="Calibri"/>
              </a:rPr>
              <a:t>Cas d'utilisation</a:t>
            </a:r>
          </a:p>
          <a:p>
            <a:pPr marL="800100" lvl="1" indent="-342900">
              <a:lnSpc>
                <a:spcPct val="200000"/>
              </a:lnSpc>
              <a:buAutoNum type="arabicPeriod"/>
            </a:pPr>
            <a:r>
              <a:rPr lang="fr-FR" sz="1500" dirty="0">
                <a:latin typeface="Poppins"/>
                <a:cs typeface="Calibri"/>
              </a:rPr>
              <a:t>Maquette</a:t>
            </a:r>
          </a:p>
          <a:p>
            <a:pPr marL="800100" lvl="1" indent="-342900">
              <a:lnSpc>
                <a:spcPct val="200000"/>
              </a:lnSpc>
              <a:buAutoNum type="arabicPeriod"/>
            </a:pPr>
            <a:r>
              <a:rPr lang="fr-FR" sz="1500" dirty="0">
                <a:latin typeface="Poppins"/>
                <a:cs typeface="Calibri"/>
              </a:rPr>
              <a:t>Technologies utilisées</a:t>
            </a:r>
          </a:p>
          <a:p>
            <a:pPr marL="800100" lvl="1" indent="-342900">
              <a:lnSpc>
                <a:spcPct val="200000"/>
              </a:lnSpc>
              <a:buAutoNum type="arabicPeriod"/>
            </a:pPr>
            <a:r>
              <a:rPr lang="fr-FR" sz="1500" dirty="0">
                <a:latin typeface="Poppins"/>
                <a:cs typeface="Calibri"/>
              </a:rPr>
              <a:t>Architecture</a:t>
            </a:r>
          </a:p>
          <a:p>
            <a:pPr marL="800100" lvl="1" indent="-342900">
              <a:lnSpc>
                <a:spcPct val="200000"/>
              </a:lnSpc>
              <a:buAutoNum type="arabicPeriod"/>
            </a:pPr>
            <a:r>
              <a:rPr lang="fr-FR" sz="1500" dirty="0">
                <a:latin typeface="Poppins"/>
                <a:cs typeface="Calibri"/>
              </a:rPr>
              <a:t>Exemple partie technique spécifique</a:t>
            </a:r>
          </a:p>
          <a:p>
            <a:pPr marL="1257300" lvl="2" indent="-342900">
              <a:lnSpc>
                <a:spcPct val="200000"/>
              </a:lnSpc>
              <a:buAutoNum type="arabicPeriod"/>
            </a:pPr>
            <a:r>
              <a:rPr lang="fr-FR" sz="1500" dirty="0">
                <a:ea typeface="+mn-lt"/>
                <a:cs typeface="+mn-lt"/>
              </a:rPr>
              <a:t>Communication avec le service web</a:t>
            </a:r>
            <a:endParaRPr lang="en-US" sz="1500" dirty="0">
              <a:ea typeface="+mn-lt"/>
              <a:cs typeface="+mn-lt"/>
            </a:endParaRPr>
          </a:p>
          <a:p>
            <a:pPr marL="800100" lvl="1" indent="-342900">
              <a:lnSpc>
                <a:spcPct val="200000"/>
              </a:lnSpc>
              <a:buAutoNum type="arabicPeriod"/>
            </a:pPr>
            <a:r>
              <a:rPr lang="fr-FR" sz="1500" dirty="0">
                <a:latin typeface="Poppins"/>
                <a:cs typeface="Calibri"/>
              </a:rPr>
              <a:t>Conclusion</a:t>
            </a:r>
          </a:p>
        </p:txBody>
      </p:sp>
      <p:sp>
        <p:nvSpPr>
          <p:cNvPr id="18" name="Espace réservé du pied de page 3">
            <a:extLst>
              <a:ext uri="{FF2B5EF4-FFF2-40B4-BE49-F238E27FC236}">
                <a16:creationId xmlns:a16="http://schemas.microsoft.com/office/drawing/2014/main" id="{BB321AA0-D925-FE2E-4430-0CE6BA6B2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>
                <a:latin typeface="Poppins"/>
                <a:cs typeface="Poppins"/>
              </a:rPr>
              <a:t>BTS SNIR - Roger DELGADO</a:t>
            </a:r>
          </a:p>
        </p:txBody>
      </p:sp>
      <p:pic>
        <p:nvPicPr>
          <p:cNvPr id="20" name="Image 15" descr="Une image contenant texte&#10;&#10;Description générée automatiquement">
            <a:extLst>
              <a:ext uri="{FF2B5EF4-FFF2-40B4-BE49-F238E27FC236}">
                <a16:creationId xmlns:a16="http://schemas.microsoft.com/office/drawing/2014/main" id="{CC5F68B9-A0AB-FC67-7901-D68FB4FF1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265" y="542724"/>
            <a:ext cx="2689526" cy="576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469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9CB322-9EB9-6078-4A07-C7AF30375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000" dirty="0">
                <a:latin typeface="Poppins"/>
                <a:ea typeface="Calibri Light"/>
                <a:cs typeface="Calibri Light"/>
              </a:rPr>
              <a:t>1. Use Case du Projet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7B2CB4-720D-7528-475C-4C439C965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3</a:t>
            </a:fld>
            <a:endParaRPr lang="fr-FR"/>
          </a:p>
        </p:txBody>
      </p:sp>
      <p:pic>
        <p:nvPicPr>
          <p:cNvPr id="3" name="Image 5">
            <a:extLst>
              <a:ext uri="{FF2B5EF4-FFF2-40B4-BE49-F238E27FC236}">
                <a16:creationId xmlns:a16="http://schemas.microsoft.com/office/drawing/2014/main" id="{A99A79A9-BF69-130D-B9E0-837567FDA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881" y="1394036"/>
            <a:ext cx="6883725" cy="4724058"/>
          </a:xfrm>
          <a:prstGeom prst="rect">
            <a:avLst/>
          </a:prstGeom>
        </p:spPr>
      </p:pic>
      <p:sp>
        <p:nvSpPr>
          <p:cNvPr id="7" name="Espace réservé du pied de page 3">
            <a:extLst>
              <a:ext uri="{FF2B5EF4-FFF2-40B4-BE49-F238E27FC236}">
                <a16:creationId xmlns:a16="http://schemas.microsoft.com/office/drawing/2014/main" id="{C2050764-9EF2-C60E-B28C-782CCA281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>
                <a:latin typeface="Poppins"/>
                <a:cs typeface="Poppins"/>
              </a:rPr>
              <a:t>BTS SNIR - Roger DELGADO</a:t>
            </a:r>
          </a:p>
        </p:txBody>
      </p:sp>
    </p:spTree>
    <p:extLst>
      <p:ext uri="{BB962C8B-B14F-4D97-AF65-F5344CB8AC3E}">
        <p14:creationId xmlns:p14="http://schemas.microsoft.com/office/powerpoint/2010/main" val="4168972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7B2CB4-720D-7528-475C-4C439C965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4</a:t>
            </a:fld>
            <a:endParaRPr lang="fr-FR"/>
          </a:p>
        </p:txBody>
      </p:sp>
      <p:sp>
        <p:nvSpPr>
          <p:cNvPr id="7" name="Espace réservé du pied de page 3">
            <a:extLst>
              <a:ext uri="{FF2B5EF4-FFF2-40B4-BE49-F238E27FC236}">
                <a16:creationId xmlns:a16="http://schemas.microsoft.com/office/drawing/2014/main" id="{A680F18A-0345-2747-6255-0DF8024B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>
                <a:latin typeface="Poppins"/>
                <a:cs typeface="Poppins"/>
              </a:rPr>
              <a:t>BTS SNIR - Roger DELGADO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7018BD4C-096F-E5A4-89BC-8806DB253BA6}"/>
              </a:ext>
            </a:extLst>
          </p:cNvPr>
          <p:cNvSpPr txBox="1">
            <a:spLocks/>
          </p:cNvSpPr>
          <p:nvPr/>
        </p:nvSpPr>
        <p:spPr>
          <a:xfrm>
            <a:off x="256309" y="-202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dirty="0">
                <a:latin typeface="Poppins"/>
                <a:ea typeface="+mj-lt"/>
                <a:cs typeface="+mj-lt"/>
              </a:rPr>
              <a:t>2. Présentation du Projet Global</a:t>
            </a:r>
          </a:p>
        </p:txBody>
      </p:sp>
      <p:pic>
        <p:nvPicPr>
          <p:cNvPr id="2" name="Image 3">
            <a:extLst>
              <a:ext uri="{FF2B5EF4-FFF2-40B4-BE49-F238E27FC236}">
                <a16:creationId xmlns:a16="http://schemas.microsoft.com/office/drawing/2014/main" id="{89F69D87-E463-E5AB-F2DE-AC264DD60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15" y="361100"/>
            <a:ext cx="11531600" cy="592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657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9119F63-A840-AC67-AA3E-FC12B98DE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5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3F2628DE-FB98-87F8-BE1F-745A6AED9D9C}"/>
              </a:ext>
            </a:extLst>
          </p:cNvPr>
          <p:cNvSpPr txBox="1">
            <a:spLocks/>
          </p:cNvSpPr>
          <p:nvPr/>
        </p:nvSpPr>
        <p:spPr>
          <a:xfrm>
            <a:off x="256309" y="-202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dirty="0">
                <a:latin typeface="Poppins"/>
                <a:ea typeface="+mj-lt"/>
                <a:cs typeface="+mj-lt"/>
              </a:rPr>
              <a:t>3. Partie physique commune</a:t>
            </a:r>
          </a:p>
        </p:txBody>
      </p:sp>
      <p:pic>
        <p:nvPicPr>
          <p:cNvPr id="8" name="Image 8">
            <a:extLst>
              <a:ext uri="{FF2B5EF4-FFF2-40B4-BE49-F238E27FC236}">
                <a16:creationId xmlns:a16="http://schemas.microsoft.com/office/drawing/2014/main" id="{5F76134E-C885-6A55-6ADD-B0C59BCC9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564" y="270053"/>
            <a:ext cx="6775141" cy="3403062"/>
          </a:xfrm>
          <a:prstGeom prst="rect">
            <a:avLst/>
          </a:prstGeom>
        </p:spPr>
      </p:pic>
      <p:pic>
        <p:nvPicPr>
          <p:cNvPr id="10" name="Image 10">
            <a:extLst>
              <a:ext uri="{FF2B5EF4-FFF2-40B4-BE49-F238E27FC236}">
                <a16:creationId xmlns:a16="http://schemas.microsoft.com/office/drawing/2014/main" id="{5F8383A3-CCE8-7801-D437-9BB3D57D9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72" y="3123204"/>
            <a:ext cx="8158578" cy="3415456"/>
          </a:xfrm>
          <a:prstGeom prst="rect">
            <a:avLst/>
          </a:prstGeom>
        </p:spPr>
      </p:pic>
      <p:pic>
        <p:nvPicPr>
          <p:cNvPr id="12" name="Image 12" descr="Une image contenant vaisseau, bouteille&#10;&#10;Description générée automatiquement">
            <a:extLst>
              <a:ext uri="{FF2B5EF4-FFF2-40B4-BE49-F238E27FC236}">
                <a16:creationId xmlns:a16="http://schemas.microsoft.com/office/drawing/2014/main" id="{B763D261-9F87-44AA-29F5-405E499AB2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7637" y="1092229"/>
            <a:ext cx="376007" cy="1995443"/>
          </a:xfrm>
          <a:prstGeom prst="rect">
            <a:avLst/>
          </a:prstGeom>
        </p:spPr>
      </p:pic>
      <p:sp>
        <p:nvSpPr>
          <p:cNvPr id="2" name="Espace réservé du pied de page 3">
            <a:extLst>
              <a:ext uri="{FF2B5EF4-FFF2-40B4-BE49-F238E27FC236}">
                <a16:creationId xmlns:a16="http://schemas.microsoft.com/office/drawing/2014/main" id="{0CA31CAE-C551-D02F-50A1-BE9D92ACB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>
                <a:latin typeface="Poppins"/>
                <a:cs typeface="Poppins"/>
              </a:rPr>
              <a:t>BTS SNIR - Roger DELGADO</a:t>
            </a:r>
          </a:p>
        </p:txBody>
      </p:sp>
    </p:spTree>
    <p:extLst>
      <p:ext uri="{BB962C8B-B14F-4D97-AF65-F5344CB8AC3E}">
        <p14:creationId xmlns:p14="http://schemas.microsoft.com/office/powerpoint/2010/main" val="4231032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08B283EB-9A78-ABAA-C473-A774B32D8457}"/>
              </a:ext>
            </a:extLst>
          </p:cNvPr>
          <p:cNvSpPr txBox="1"/>
          <p:nvPr/>
        </p:nvSpPr>
        <p:spPr>
          <a:xfrm>
            <a:off x="4070350" y="546100"/>
            <a:ext cx="40513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b="1">
                <a:latin typeface="Poppins"/>
                <a:ea typeface="+mn-lt"/>
                <a:cs typeface="+mn-lt"/>
              </a:rPr>
              <a:t>Supervision - Application Mobile</a:t>
            </a:r>
            <a:endParaRPr lang="fr-FR" b="1">
              <a:latin typeface="Poppins"/>
              <a:cs typeface="Poppins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CC2FAB-E7E1-D9D6-7E99-63E6CE6746B5}"/>
              </a:ext>
            </a:extLst>
          </p:cNvPr>
          <p:cNvSpPr txBox="1"/>
          <p:nvPr/>
        </p:nvSpPr>
        <p:spPr>
          <a:xfrm>
            <a:off x="4070350" y="914399"/>
            <a:ext cx="40513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1600" b="1">
                <a:solidFill>
                  <a:srgbClr val="3498DB"/>
                </a:solidFill>
                <a:latin typeface="Poppins"/>
                <a:ea typeface="+mn-lt"/>
                <a:cs typeface="+mn-lt"/>
              </a:rPr>
              <a:t>Affichage du niveau sonore</a:t>
            </a:r>
            <a:endParaRPr lang="fr-FR" sz="1600" b="1">
              <a:solidFill>
                <a:srgbClr val="3498DB"/>
              </a:solidFill>
              <a:latin typeface="Poppins"/>
              <a:cs typeface="Poppins"/>
            </a:endParaRPr>
          </a:p>
        </p:txBody>
      </p:sp>
      <p:pic>
        <p:nvPicPr>
          <p:cNvPr id="7" name="Image 7">
            <a:extLst>
              <a:ext uri="{FF2B5EF4-FFF2-40B4-BE49-F238E27FC236}">
                <a16:creationId xmlns:a16="http://schemas.microsoft.com/office/drawing/2014/main" id="{95F63600-3ACF-E4DF-E2BF-8EA3085FF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5641721"/>
            <a:ext cx="2743200" cy="1149858"/>
          </a:xfrm>
          <a:prstGeom prst="rect">
            <a:avLst/>
          </a:prstGeom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E04D5B1-A7D7-9979-1F49-FE48C923E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6</a:t>
            </a:fld>
            <a:endParaRPr lang="fr-FR"/>
          </a:p>
        </p:txBody>
      </p:sp>
      <p:sp>
        <p:nvSpPr>
          <p:cNvPr id="14" name="Espace réservé du pied de page 13">
            <a:extLst>
              <a:ext uri="{FF2B5EF4-FFF2-40B4-BE49-F238E27FC236}">
                <a16:creationId xmlns:a16="http://schemas.microsoft.com/office/drawing/2014/main" id="{3A9FF77E-CF12-57D7-6EE0-6A4FAC354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2184400" cy="365125"/>
          </a:xfrm>
        </p:spPr>
        <p:txBody>
          <a:bodyPr/>
          <a:lstStyle/>
          <a:p>
            <a:pPr algn="l"/>
            <a:r>
              <a:rPr lang="fr-FR">
                <a:latin typeface="Poppins"/>
                <a:ea typeface="+mn-lt"/>
                <a:cs typeface="+mn-lt"/>
              </a:rPr>
              <a:t>BTS SNIR - </a:t>
            </a:r>
            <a:r>
              <a:rPr lang="fr-FR">
                <a:latin typeface="Poppins"/>
                <a:cs typeface="Calibri"/>
              </a:rPr>
              <a:t>Roger DELGADO</a:t>
            </a:r>
            <a:endParaRPr lang="fr-FR">
              <a:latin typeface="Poppins"/>
            </a:endParaRPr>
          </a:p>
        </p:txBody>
      </p:sp>
      <p:pic>
        <p:nvPicPr>
          <p:cNvPr id="2" name="Imag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F9BBC642-7DD6-660E-CCED-AE92C8971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350" y="1516973"/>
            <a:ext cx="1924050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56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7384C73-4B3C-BB3B-6BCA-7A163A99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7</a:t>
            </a:fld>
            <a:endParaRPr lang="fr-FR"/>
          </a:p>
        </p:txBody>
      </p:sp>
      <p:pic>
        <p:nvPicPr>
          <p:cNvPr id="3" name="Image 5">
            <a:extLst>
              <a:ext uri="{FF2B5EF4-FFF2-40B4-BE49-F238E27FC236}">
                <a16:creationId xmlns:a16="http://schemas.microsoft.com/office/drawing/2014/main" id="{442615DC-7A5A-4BC9-695A-F3A9B06300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9488" y="1025525"/>
            <a:ext cx="8998725" cy="5634038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A3E52F6-5390-70C0-0E95-705781975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000">
                <a:latin typeface="Poppins"/>
                <a:cs typeface="Calibri Light"/>
              </a:rPr>
              <a:t>1. Cas d'utilisation</a:t>
            </a:r>
            <a:endParaRPr lang="fr-FR" sz="2000">
              <a:latin typeface="Poppins"/>
            </a:endParaRPr>
          </a:p>
        </p:txBody>
      </p:sp>
      <p:sp>
        <p:nvSpPr>
          <p:cNvPr id="9" name="Espace réservé du pied de page 3">
            <a:extLst>
              <a:ext uri="{FF2B5EF4-FFF2-40B4-BE49-F238E27FC236}">
                <a16:creationId xmlns:a16="http://schemas.microsoft.com/office/drawing/2014/main" id="{CFAA7589-6A4D-AF1B-3697-4440FF38E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>
                <a:latin typeface="Poppins"/>
                <a:cs typeface="Poppins"/>
              </a:rPr>
              <a:t>BTS SNIR - Roger DELGADO</a:t>
            </a:r>
          </a:p>
        </p:txBody>
      </p:sp>
    </p:spTree>
    <p:extLst>
      <p:ext uri="{BB962C8B-B14F-4D97-AF65-F5344CB8AC3E}">
        <p14:creationId xmlns:p14="http://schemas.microsoft.com/office/powerpoint/2010/main" val="950298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EF6D327-40D8-4003-B446-71E4487F0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8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48C10A53-947F-77A1-FAE6-C5CA9109A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fr-FR" sz="2000" dirty="0">
                <a:latin typeface="Poppins"/>
                <a:cs typeface="Calibri Light"/>
              </a:rPr>
              <a:t>2. Maquette</a:t>
            </a:r>
            <a:endParaRPr lang="fr-FR" sz="2000" dirty="0">
              <a:latin typeface="Poppins"/>
            </a:endParaRPr>
          </a:p>
        </p:txBody>
      </p:sp>
      <p:pic>
        <p:nvPicPr>
          <p:cNvPr id="8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6F03E047-3F9E-7746-B688-75374CCF6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622" y="904873"/>
            <a:ext cx="2345276" cy="4988880"/>
          </a:xfrm>
          <a:prstGeom prst="rect">
            <a:avLst/>
          </a:prstGeom>
        </p:spPr>
      </p:pic>
      <p:pic>
        <p:nvPicPr>
          <p:cNvPr id="9" name="Image 9">
            <a:extLst>
              <a:ext uri="{FF2B5EF4-FFF2-40B4-BE49-F238E27FC236}">
                <a16:creationId xmlns:a16="http://schemas.microsoft.com/office/drawing/2014/main" id="{44C9EA79-140B-88CC-C80B-EEA4F33FA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254" y="907188"/>
            <a:ext cx="2345276" cy="4996277"/>
          </a:xfrm>
          <a:prstGeom prst="rect">
            <a:avLst/>
          </a:prstGeom>
        </p:spPr>
      </p:pic>
      <p:pic>
        <p:nvPicPr>
          <p:cNvPr id="10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85FFC8F3-66C1-D7B6-CE73-FB47A4C7C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2100" y="902101"/>
            <a:ext cx="2345277" cy="4996279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68E98F44-864A-E3E4-320E-59E66BDDD284}"/>
              </a:ext>
            </a:extLst>
          </p:cNvPr>
          <p:cNvSpPr txBox="1">
            <a:spLocks/>
          </p:cNvSpPr>
          <p:nvPr/>
        </p:nvSpPr>
        <p:spPr>
          <a:xfrm>
            <a:off x="11029764" y="2648166"/>
            <a:ext cx="82414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dirty="0">
                <a:latin typeface="Poppins"/>
                <a:cs typeface="Calibri Light"/>
              </a:rPr>
              <a:t>...</a:t>
            </a:r>
            <a:endParaRPr lang="fr-FR" sz="5400" b="1">
              <a:cs typeface="Calibri Light"/>
            </a:endParaRPr>
          </a:p>
        </p:txBody>
      </p:sp>
      <p:pic>
        <p:nvPicPr>
          <p:cNvPr id="13" name="Image 13">
            <a:extLst>
              <a:ext uri="{FF2B5EF4-FFF2-40B4-BE49-F238E27FC236}">
                <a16:creationId xmlns:a16="http://schemas.microsoft.com/office/drawing/2014/main" id="{FD09D29D-4BB4-1764-360B-4D64B2AD7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565" y="1509944"/>
            <a:ext cx="1315375" cy="1307977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8EAB126F-D410-20A1-E778-F97890A9A9EF}"/>
              </a:ext>
            </a:extLst>
          </p:cNvPr>
          <p:cNvSpPr txBox="1"/>
          <p:nvPr/>
        </p:nvSpPr>
        <p:spPr>
          <a:xfrm>
            <a:off x="1269507" y="2756516"/>
            <a:ext cx="13745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b="1" dirty="0" err="1">
                <a:latin typeface="Poppins"/>
                <a:cs typeface="Poppins"/>
              </a:rPr>
              <a:t>Figma</a:t>
            </a:r>
            <a:endParaRPr lang="fr-FR" b="1">
              <a:latin typeface="Poppins"/>
              <a:cs typeface="Poppins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56D7548-02D7-5A4D-A443-3F6E8C7B6811}"/>
              </a:ext>
            </a:extLst>
          </p:cNvPr>
          <p:cNvSpPr txBox="1"/>
          <p:nvPr/>
        </p:nvSpPr>
        <p:spPr>
          <a:xfrm>
            <a:off x="581487" y="3466729"/>
            <a:ext cx="224752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1600" dirty="0">
                <a:latin typeface="Poppins"/>
                <a:cs typeface="Poppins"/>
              </a:rPr>
              <a:t> Outil de </a:t>
            </a:r>
            <a:r>
              <a:rPr lang="fr-FR" sz="1600" b="1" dirty="0">
                <a:latin typeface="Poppins"/>
                <a:cs typeface="Poppins"/>
              </a:rPr>
              <a:t>design </a:t>
            </a:r>
            <a:r>
              <a:rPr lang="fr-FR" sz="1600" dirty="0">
                <a:latin typeface="Poppins"/>
                <a:cs typeface="Poppins"/>
              </a:rPr>
              <a:t>&amp; </a:t>
            </a:r>
            <a:r>
              <a:rPr lang="fr-FR" sz="1600" b="1" dirty="0">
                <a:latin typeface="Poppins"/>
                <a:cs typeface="Poppins"/>
              </a:rPr>
              <a:t>prototypage</a:t>
            </a:r>
          </a:p>
          <a:p>
            <a:endParaRPr lang="fr-FR" sz="1600" dirty="0">
              <a:latin typeface="Poppins"/>
              <a:cs typeface="Poppins"/>
            </a:endParaRPr>
          </a:p>
          <a:p>
            <a:pPr marL="285750" indent="-285750">
              <a:buFont typeface="Arial"/>
              <a:buChar char="•"/>
            </a:pPr>
            <a:r>
              <a:rPr lang="fr-FR" sz="1600" dirty="0">
                <a:latin typeface="Poppins"/>
                <a:cs typeface="Poppins"/>
              </a:rPr>
              <a:t>Idéal pour concevoir l'</a:t>
            </a:r>
            <a:r>
              <a:rPr lang="fr-FR" sz="1600" b="1" dirty="0">
                <a:latin typeface="Poppins"/>
                <a:cs typeface="Poppins"/>
              </a:rPr>
              <a:t>UI</a:t>
            </a:r>
            <a:r>
              <a:rPr lang="fr-FR" sz="1600" dirty="0">
                <a:latin typeface="Poppins"/>
                <a:cs typeface="Poppins"/>
              </a:rPr>
              <a:t> &amp; l'</a:t>
            </a:r>
            <a:r>
              <a:rPr lang="fr-FR" sz="1600" b="1" dirty="0">
                <a:latin typeface="Poppins"/>
                <a:cs typeface="Poppins"/>
              </a:rPr>
              <a:t>UX</a:t>
            </a:r>
          </a:p>
        </p:txBody>
      </p:sp>
      <p:sp>
        <p:nvSpPr>
          <p:cNvPr id="17" name="Espace réservé du pied de page 3">
            <a:extLst>
              <a:ext uri="{FF2B5EF4-FFF2-40B4-BE49-F238E27FC236}">
                <a16:creationId xmlns:a16="http://schemas.microsoft.com/office/drawing/2014/main" id="{70C77D2D-B685-9219-1A91-CF40673C8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>
                <a:latin typeface="Poppins"/>
                <a:cs typeface="Poppins"/>
              </a:rPr>
              <a:t>BTS SNIR - Roger DELGADO</a:t>
            </a:r>
          </a:p>
        </p:txBody>
      </p:sp>
    </p:spTree>
    <p:extLst>
      <p:ext uri="{BB962C8B-B14F-4D97-AF65-F5344CB8AC3E}">
        <p14:creationId xmlns:p14="http://schemas.microsoft.com/office/powerpoint/2010/main" val="1651547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3E52F6-5390-70C0-0E95-705781975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000">
                <a:latin typeface="Poppins"/>
                <a:cs typeface="Calibri Light"/>
              </a:rPr>
              <a:t>3. </a:t>
            </a:r>
            <a:r>
              <a:rPr lang="fr-FR" sz="2000">
                <a:latin typeface="Poppins"/>
                <a:cs typeface="Poppins"/>
              </a:rPr>
              <a:t>Technologies utilisées</a:t>
            </a:r>
            <a:endParaRPr lang="fr-FR" sz="2000">
              <a:latin typeface="Poppins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B38426-E42D-4D75-8EE9-CC9140198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>
                <a:latin typeface="Poppins"/>
                <a:cs typeface="Poppins"/>
              </a:rPr>
              <a:t>BTS SNIR - Roger DELGADO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7384C73-4B3C-BB3B-6BCA-7A163A99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9</a:t>
            </a:fld>
            <a:endParaRPr lang="fr-FR"/>
          </a:p>
        </p:txBody>
      </p:sp>
      <p:pic>
        <p:nvPicPr>
          <p:cNvPr id="3" name="Image 5">
            <a:extLst>
              <a:ext uri="{FF2B5EF4-FFF2-40B4-BE49-F238E27FC236}">
                <a16:creationId xmlns:a16="http://schemas.microsoft.com/office/drawing/2014/main" id="{A3C6A8B1-C130-AF0B-EC2F-CCA5EC35A3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6953" y="4152814"/>
            <a:ext cx="3389576" cy="1417638"/>
          </a:xfr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AF97926-F814-628A-0810-00EA447B28DF}"/>
              </a:ext>
            </a:extLst>
          </p:cNvPr>
          <p:cNvSpPr txBox="1"/>
          <p:nvPr/>
        </p:nvSpPr>
        <p:spPr>
          <a:xfrm>
            <a:off x="1733176" y="2164603"/>
            <a:ext cx="7740650" cy="2605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fr-FR" sz="1400" b="1" dirty="0">
                <a:latin typeface="Poppins"/>
                <a:cs typeface="Poppins"/>
              </a:rPr>
              <a:t>Plateforme </a:t>
            </a:r>
            <a:r>
              <a:rPr lang="fr-FR" sz="1400" dirty="0">
                <a:latin typeface="Poppins"/>
                <a:cs typeface="Poppins"/>
              </a:rPr>
              <a:t>open source </a:t>
            </a:r>
            <a:endParaRPr lang="fr-FR" sz="1400" dirty="0">
              <a:ea typeface="+mn-lt"/>
              <a:cs typeface="+mn-lt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fr-FR" sz="1400" b="1" dirty="0">
                <a:latin typeface="Poppins"/>
                <a:cs typeface="Poppins"/>
              </a:rPr>
              <a:t>Génère </a:t>
            </a:r>
            <a:r>
              <a:rPr lang="fr-FR" sz="1400" dirty="0">
                <a:latin typeface="Poppins"/>
                <a:cs typeface="Poppins"/>
              </a:rPr>
              <a:t>-&gt; applications mobiles (smartphone, tablette …) </a:t>
            </a:r>
            <a:endParaRPr lang="fr-FR" sz="1400" dirty="0">
              <a:cs typeface="Calibri"/>
            </a:endParaRPr>
          </a:p>
          <a:p>
            <a:pPr marL="742950" lvl="1" indent="-285750">
              <a:lnSpc>
                <a:spcPct val="150000"/>
              </a:lnSpc>
              <a:buFont typeface="Arial"/>
              <a:buChar char="•"/>
            </a:pPr>
            <a:r>
              <a:rPr lang="fr-FR" sz="1400" dirty="0">
                <a:latin typeface="Calibri"/>
                <a:ea typeface="+mn-lt"/>
                <a:cs typeface="Calibri"/>
              </a:rPr>
              <a:t>Modernes</a:t>
            </a:r>
            <a:endParaRPr lang="fr-FR" sz="1400" dirty="0">
              <a:latin typeface="Poppins"/>
              <a:ea typeface="+mn-lt"/>
              <a:cs typeface="Poppins"/>
            </a:endParaRPr>
          </a:p>
          <a:p>
            <a:pPr marL="742950" lvl="1" indent="-285750">
              <a:lnSpc>
                <a:spcPct val="150000"/>
              </a:lnSpc>
              <a:buFont typeface="Arial"/>
              <a:buChar char="•"/>
            </a:pPr>
            <a:r>
              <a:rPr lang="fr-FR" sz="1400" dirty="0">
                <a:ea typeface="+mn-lt"/>
                <a:cs typeface="+mn-lt"/>
              </a:rPr>
              <a:t>Performantes</a:t>
            </a:r>
          </a:p>
          <a:p>
            <a:pPr marL="742950" lvl="1" indent="-285750">
              <a:lnSpc>
                <a:spcPct val="150000"/>
              </a:lnSpc>
              <a:buFont typeface="Arial"/>
              <a:buChar char="•"/>
            </a:pPr>
            <a:r>
              <a:rPr lang="fr-FR" sz="1400" dirty="0">
                <a:ea typeface="+mn-lt"/>
                <a:cs typeface="+mn-lt"/>
              </a:rPr>
              <a:t>Multiplateformes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fr-FR" sz="1400" b="1" dirty="0">
                <a:latin typeface="Poppins"/>
                <a:cs typeface="Poppins"/>
              </a:rPr>
              <a:t>Langages : </a:t>
            </a:r>
          </a:p>
          <a:p>
            <a:pPr marL="742950" lvl="1" indent="-285750">
              <a:lnSpc>
                <a:spcPct val="150000"/>
              </a:lnSpc>
              <a:buFont typeface="Arial"/>
              <a:buChar char="•"/>
            </a:pPr>
            <a:r>
              <a:rPr lang="fr-FR" sz="1200" b="1" dirty="0" err="1">
                <a:latin typeface="Poppins"/>
                <a:cs typeface="Poppins"/>
              </a:rPr>
              <a:t>Xaml</a:t>
            </a:r>
            <a:r>
              <a:rPr lang="fr-FR" sz="1400" b="1" dirty="0">
                <a:latin typeface="Poppins"/>
                <a:cs typeface="Poppins"/>
              </a:rPr>
              <a:t> </a:t>
            </a:r>
            <a:r>
              <a:rPr lang="fr-FR" sz="1200" dirty="0">
                <a:latin typeface="Poppins"/>
                <a:cs typeface="Poppins"/>
              </a:rPr>
              <a:t>(UI)</a:t>
            </a:r>
          </a:p>
          <a:p>
            <a:pPr marL="742950" lvl="1" indent="-285750">
              <a:lnSpc>
                <a:spcPct val="150000"/>
              </a:lnSpc>
              <a:buFont typeface="Arial"/>
              <a:buChar char="•"/>
            </a:pPr>
            <a:r>
              <a:rPr lang="fr-FR" sz="1200" b="1" dirty="0">
                <a:latin typeface="Poppins"/>
                <a:cs typeface="Poppins"/>
              </a:rPr>
              <a:t>C# </a:t>
            </a:r>
            <a:r>
              <a:rPr lang="fr-FR" sz="1200" dirty="0">
                <a:latin typeface="Poppins"/>
                <a:cs typeface="Poppins"/>
              </a:rPr>
              <a:t>(Logic)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376CDEA-A4A9-37E6-B8AA-385511BF439F}"/>
              </a:ext>
            </a:extLst>
          </p:cNvPr>
          <p:cNvSpPr txBox="1"/>
          <p:nvPr/>
        </p:nvSpPr>
        <p:spPr>
          <a:xfrm>
            <a:off x="1331632" y="1655482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sz="2000" b="1" dirty="0">
                <a:solidFill>
                  <a:srgbClr val="00B0F0"/>
                </a:solidFill>
                <a:latin typeface="Poppins"/>
                <a:cs typeface="Poppins"/>
              </a:rPr>
              <a:t>Xamarin</a:t>
            </a:r>
          </a:p>
        </p:txBody>
      </p:sp>
      <p:pic>
        <p:nvPicPr>
          <p:cNvPr id="7" name="Graphique 7">
            <a:extLst>
              <a:ext uri="{FF2B5EF4-FFF2-40B4-BE49-F238E27FC236}">
                <a16:creationId xmlns:a16="http://schemas.microsoft.com/office/drawing/2014/main" id="{129BFA62-D4CE-B89C-02A0-B5D9B4BF9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07591" y="5149367"/>
            <a:ext cx="285750" cy="285750"/>
          </a:xfrm>
          <a:prstGeom prst="rect">
            <a:avLst/>
          </a:prstGeom>
        </p:spPr>
      </p:pic>
      <p:pic>
        <p:nvPicPr>
          <p:cNvPr id="9" name="Graphique 9">
            <a:extLst>
              <a:ext uri="{FF2B5EF4-FFF2-40B4-BE49-F238E27FC236}">
                <a16:creationId xmlns:a16="http://schemas.microsoft.com/office/drawing/2014/main" id="{80B869DE-2F3C-E34A-FA9C-4063AB9492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70013" y="5166037"/>
            <a:ext cx="271860" cy="252809"/>
          </a:xfrm>
          <a:prstGeom prst="rect">
            <a:avLst/>
          </a:prstGeom>
        </p:spPr>
      </p:pic>
      <p:pic>
        <p:nvPicPr>
          <p:cNvPr id="10" name="Image 11" descr="Une image contenant ciel nocturne&#10;&#10;Description générée automatiquement">
            <a:extLst>
              <a:ext uri="{FF2B5EF4-FFF2-40B4-BE49-F238E27FC236}">
                <a16:creationId xmlns:a16="http://schemas.microsoft.com/office/drawing/2014/main" id="{49B3CFF7-C7F8-E39F-962D-352F6D4CC8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3602" y="5150558"/>
            <a:ext cx="314325" cy="29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77586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8104FECF525E14BBF9A32FC53EDABD8" ma:contentTypeVersion="15" ma:contentTypeDescription="Crée un document." ma:contentTypeScope="" ma:versionID="c4108b7e9fa3dbe086f55b5deee1ce94">
  <xsd:schema xmlns:xsd="http://www.w3.org/2001/XMLSchema" xmlns:xs="http://www.w3.org/2001/XMLSchema" xmlns:p="http://schemas.microsoft.com/office/2006/metadata/properties" xmlns:ns2="3d17d954-834f-4326-bac7-d933cb2353ee" xmlns:ns3="3b3da5ee-538d-4dcf-a743-5132d53fee09" targetNamespace="http://schemas.microsoft.com/office/2006/metadata/properties" ma:root="true" ma:fieldsID="8bba4e1ca7eec102ee1fa154aa9870c0" ns2:_="" ns3:_="">
    <xsd:import namespace="3d17d954-834f-4326-bac7-d933cb2353ee"/>
    <xsd:import namespace="3b3da5ee-538d-4dcf-a743-5132d53fee09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17d954-834f-4326-bac7-d933cb2353e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66ef5a9d-2a9e-4666-bb3a-ed0ec96ab788}" ma:internalName="TaxCatchAll" ma:showField="CatchAllData" ma:web="3d17d954-834f-4326-bac7-d933cb2353e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3da5ee-538d-4dcf-a743-5132d53fee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Balises d’images" ma:readOnly="false" ma:fieldId="{5cf76f15-5ced-4ddc-b409-7134ff3c332f}" ma:taxonomyMulti="true" ma:sspId="21de9147-6fd0-4e4f-bbf7-894be7fe703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b3da5ee-538d-4dcf-a743-5132d53fee09">
      <Terms xmlns="http://schemas.microsoft.com/office/infopath/2007/PartnerControls"/>
    </lcf76f155ced4ddcb4097134ff3c332f>
    <TaxCatchAll xmlns="3d17d954-834f-4326-bac7-d933cb2353e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7098E0-1C80-4B80-A317-17C8F5429CEE}"/>
</file>

<file path=customXml/itemProps2.xml><?xml version="1.0" encoding="utf-8"?>
<ds:datastoreItem xmlns:ds="http://schemas.openxmlformats.org/officeDocument/2006/customXml" ds:itemID="{28E3F79E-96AC-442A-9FF1-75BDFB3C19E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A20A9A7-1EA1-4278-8676-92F3ECC3498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Grand écran</PresentationFormat>
  <Slides>13</Slides>
  <Notes>0</Notes>
  <HiddenSlides>0</HiddenSlide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13</vt:i4>
      </vt:variant>
    </vt:vector>
  </HeadingPairs>
  <TitlesOfParts>
    <vt:vector size="15" baseType="lpstr">
      <vt:lpstr>Thème Office</vt:lpstr>
      <vt:lpstr>Thème Office</vt:lpstr>
      <vt:lpstr>Présentation PowerPoint</vt:lpstr>
      <vt:lpstr>Sommaire</vt:lpstr>
      <vt:lpstr>1. Use Case du Projet</vt:lpstr>
      <vt:lpstr>Présentation PowerPoint</vt:lpstr>
      <vt:lpstr>Présentation PowerPoint</vt:lpstr>
      <vt:lpstr>Présentation PowerPoint</vt:lpstr>
      <vt:lpstr>1. Cas d'utilisation</vt:lpstr>
      <vt:lpstr>2. Maquette</vt:lpstr>
      <vt:lpstr>3. Technologies utilisées</vt:lpstr>
      <vt:lpstr>3. Technologies utilisées</vt:lpstr>
      <vt:lpstr>4. Architecture</vt:lpstr>
      <vt:lpstr>5. Exemple partie technique spécifique </vt:lpstr>
      <vt:lpstr>6.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revision>272</cp:revision>
  <dcterms:created xsi:type="dcterms:W3CDTF">2022-04-29T13:07:24Z</dcterms:created>
  <dcterms:modified xsi:type="dcterms:W3CDTF">2022-06-13T20:43:29Z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0x010100F8104FECF525E14BBF9A32FC53EDABD8</vt:lpwstr>
  </property>
</Properties>
</file>